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Playfair Display"/>
      <p:regular r:id="rId19"/>
      <p:bold r:id="rId20"/>
      <p:italic r:id="rId21"/>
      <p:boldItalic r:id="rId22"/>
    </p:embeddedFont>
    <p:embeddedFont>
      <p:font typeface="Montserrat"/>
      <p:regular r:id="rId23"/>
      <p:bold r:id="rId24"/>
      <p:italic r:id="rId25"/>
      <p:boldItalic r:id="rId26"/>
    </p:embeddedFont>
    <p:embeddedFont>
      <p:font typeface="Oswald"/>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7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7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bold.fntdata"/><Relationship Id="rId22" Type="http://schemas.openxmlformats.org/officeDocument/2006/relationships/font" Target="fonts/PlayfairDisplay-boldItalic.fntdata"/><Relationship Id="rId21" Type="http://schemas.openxmlformats.org/officeDocument/2006/relationships/font" Target="fonts/PlayfairDisplay-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Oswald-bold.fntdata"/><Relationship Id="rId27"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layfairDisplay-regular.fntdata"/><Relationship Id="rId18" Type="http://schemas.openxmlformats.org/officeDocument/2006/relationships/slide" Target="slides/slide13.xml"/></Relationships>
</file>

<file path=ppt/media/image1.png>
</file>

<file path=ppt/media/image2.jpg>
</file>

<file path=ppt/media/image3.jp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97ec077110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97ec077110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ea8e49e736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ea8e49e736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https://miro.com/welcomeonboard/R3FFbGdyd3ExR3AwaWxSVFdCQTJZR0R2aE9Wdm4xNkVwTmRMbmkzQ0I3eUUzckVTYTVmY29renMxNzRiU05FNnwzNDU4NzY0NTY4NTU0NDUyMzYzfDI=?share_link_id=130646975703</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97ec077110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97ec077110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606762dd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606762dd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97ec077110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97ec077110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97ec07711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97ec07711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97ec07711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97ec07711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98057a80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98057a80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98057a80fc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98057a80fc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98057a80fc_1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98057a80fc_1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97ec077110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97ec077110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97ec077110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97ec077110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rm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0"/>
              </a:spcBef>
              <a:spcAft>
                <a:spcPts val="0"/>
              </a:spcAft>
              <a:buSzPts val="1400"/>
              <a:buChar char="○"/>
              <a:defRPr>
                <a:highlight>
                  <a:schemeClr val="dk1"/>
                </a:highlight>
              </a:defRPr>
            </a:lvl2pPr>
            <a:lvl3pPr indent="-317500" lvl="2" marL="1371600" algn="ctr">
              <a:spcBef>
                <a:spcPts val="0"/>
              </a:spcBef>
              <a:spcAft>
                <a:spcPts val="0"/>
              </a:spcAft>
              <a:buSzPts val="1400"/>
              <a:buChar char="■"/>
              <a:defRPr>
                <a:highlight>
                  <a:schemeClr val="dk1"/>
                </a:highlight>
              </a:defRPr>
            </a:lvl3pPr>
            <a:lvl4pPr indent="-317500" lvl="3" marL="1828800" algn="ctr">
              <a:spcBef>
                <a:spcPts val="0"/>
              </a:spcBef>
              <a:spcAft>
                <a:spcPts val="0"/>
              </a:spcAft>
              <a:buSzPts val="1400"/>
              <a:buChar char="●"/>
              <a:defRPr>
                <a:highlight>
                  <a:schemeClr val="dk1"/>
                </a:highlight>
              </a:defRPr>
            </a:lvl4pPr>
            <a:lvl5pPr indent="-317500" lvl="4" marL="2286000" algn="ctr">
              <a:spcBef>
                <a:spcPts val="0"/>
              </a:spcBef>
              <a:spcAft>
                <a:spcPts val="0"/>
              </a:spcAft>
              <a:buSzPts val="1400"/>
              <a:buChar char="○"/>
              <a:defRPr>
                <a:highlight>
                  <a:schemeClr val="dk1"/>
                </a:highlight>
              </a:defRPr>
            </a:lvl5pPr>
            <a:lvl6pPr indent="-317500" lvl="5" marL="2743200" algn="ctr">
              <a:spcBef>
                <a:spcPts val="0"/>
              </a:spcBef>
              <a:spcAft>
                <a:spcPts val="0"/>
              </a:spcAft>
              <a:buSzPts val="1400"/>
              <a:buChar char="■"/>
              <a:defRPr>
                <a:highlight>
                  <a:schemeClr val="dk1"/>
                </a:highlight>
              </a:defRPr>
            </a:lvl6pPr>
            <a:lvl7pPr indent="-317500" lvl="6" marL="3200400" algn="ctr">
              <a:spcBef>
                <a:spcPts val="0"/>
              </a:spcBef>
              <a:spcAft>
                <a:spcPts val="0"/>
              </a:spcAft>
              <a:buSzPts val="1400"/>
              <a:buChar char="●"/>
              <a:defRPr>
                <a:highlight>
                  <a:schemeClr val="dk1"/>
                </a:highlight>
              </a:defRPr>
            </a:lvl7pPr>
            <a:lvl8pPr indent="-317500" lvl="7" marL="3657600" algn="ctr">
              <a:spcBef>
                <a:spcPts val="0"/>
              </a:spcBef>
              <a:spcAft>
                <a:spcPts val="0"/>
              </a:spcAft>
              <a:buSzPts val="1400"/>
              <a:buChar char="○"/>
              <a:defRPr>
                <a:highlight>
                  <a:schemeClr val="dk1"/>
                </a:highlight>
              </a:defRPr>
            </a:lvl8pPr>
            <a:lvl9pPr indent="-317500" lvl="8" marL="4114800" algn="ctr">
              <a:spcBef>
                <a:spcPts val="0"/>
              </a:spcBef>
              <a:spcAft>
                <a:spcPts val="0"/>
              </a:spcAft>
              <a:buSzPts val="1400"/>
              <a:buChar char="■"/>
              <a:defRPr>
                <a:highlight>
                  <a:schemeClr val="dk1"/>
                </a:highlight>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4"/>
        </a:solidFill>
      </p:bgPr>
    </p:bg>
    <p:spTree>
      <p:nvGrpSpPr>
        <p:cNvPr id="15"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Google Shape;18;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Google Shape;3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9"/>
          <p:cNvSpPr txBox="1"/>
          <p:nvPr>
            <p:ph type="title"/>
          </p:nvPr>
        </p:nvSpPr>
        <p:spPr>
          <a:xfrm>
            <a:off x="265500" y="10816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highlight>
                  <a:schemeClr val="lt1"/>
                </a:highlight>
              </a:defRPr>
            </a:lvl1pPr>
            <a:lvl2pPr indent="-317500" lvl="1" marL="914400">
              <a:spcBef>
                <a:spcPts val="0"/>
              </a:spcBef>
              <a:spcAft>
                <a:spcPts val="0"/>
              </a:spcAft>
              <a:buSzPts val="1400"/>
              <a:buChar char="○"/>
              <a:defRPr>
                <a:highlight>
                  <a:schemeClr val="lt1"/>
                </a:highlight>
              </a:defRPr>
            </a:lvl2pPr>
            <a:lvl3pPr indent="-317500" lvl="2" marL="1371600">
              <a:spcBef>
                <a:spcPts val="0"/>
              </a:spcBef>
              <a:spcAft>
                <a:spcPts val="0"/>
              </a:spcAft>
              <a:buSzPts val="1400"/>
              <a:buChar char="■"/>
              <a:defRPr>
                <a:highlight>
                  <a:schemeClr val="lt1"/>
                </a:highlight>
              </a:defRPr>
            </a:lvl3pPr>
            <a:lvl4pPr indent="-317500" lvl="3" marL="1828800">
              <a:spcBef>
                <a:spcPts val="0"/>
              </a:spcBef>
              <a:spcAft>
                <a:spcPts val="0"/>
              </a:spcAft>
              <a:buSzPts val="1400"/>
              <a:buChar char="●"/>
              <a:defRPr>
                <a:highlight>
                  <a:schemeClr val="lt1"/>
                </a:highlight>
              </a:defRPr>
            </a:lvl4pPr>
            <a:lvl5pPr indent="-317500" lvl="4" marL="2286000">
              <a:spcBef>
                <a:spcPts val="0"/>
              </a:spcBef>
              <a:spcAft>
                <a:spcPts val="0"/>
              </a:spcAft>
              <a:buSzPts val="1400"/>
              <a:buChar char="○"/>
              <a:defRPr>
                <a:highlight>
                  <a:schemeClr val="lt1"/>
                </a:highlight>
              </a:defRPr>
            </a:lvl5pPr>
            <a:lvl6pPr indent="-317500" lvl="5" marL="2743200">
              <a:spcBef>
                <a:spcPts val="0"/>
              </a:spcBef>
              <a:spcAft>
                <a:spcPts val="0"/>
              </a:spcAft>
              <a:buSzPts val="1400"/>
              <a:buChar char="■"/>
              <a:defRPr>
                <a:highlight>
                  <a:schemeClr val="lt1"/>
                </a:highlight>
              </a:defRPr>
            </a:lvl6pPr>
            <a:lvl7pPr indent="-317500" lvl="6" marL="3200400">
              <a:spcBef>
                <a:spcPts val="0"/>
              </a:spcBef>
              <a:spcAft>
                <a:spcPts val="0"/>
              </a:spcAft>
              <a:buSzPts val="1400"/>
              <a:buChar char="●"/>
              <a:defRPr>
                <a:highlight>
                  <a:schemeClr val="lt1"/>
                </a:highlight>
              </a:defRPr>
            </a:lvl7pPr>
            <a:lvl8pPr indent="-317500" lvl="7" marL="3657600">
              <a:spcBef>
                <a:spcPts val="0"/>
              </a:spcBef>
              <a:spcAft>
                <a:spcPts val="0"/>
              </a:spcAft>
              <a:buSzPts val="1400"/>
              <a:buChar char="○"/>
              <a:defRPr>
                <a:highlight>
                  <a:schemeClr val="lt1"/>
                </a:highlight>
              </a:defRPr>
            </a:lvl8pPr>
            <a:lvl9pPr indent="-317500" lvl="8" marL="4114800">
              <a:spcBef>
                <a:spcPts val="0"/>
              </a:spcBef>
              <a:spcAft>
                <a:spcPts val="0"/>
              </a:spcAft>
              <a:buSzPts val="1400"/>
              <a:buChar char="■"/>
              <a:defRPr>
                <a:highlight>
                  <a:schemeClr val="lt1"/>
                </a:highlight>
              </a:defRPr>
            </a:lvl9pPr>
          </a:lstStyle>
          <a:p/>
        </p:txBody>
      </p:sp>
      <p:sp>
        <p:nvSpPr>
          <p:cNvPr id="44" name="Google Shape;4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Google Shape;47;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344250" y="1403850"/>
            <a:ext cx="8455500" cy="2146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SzPts val="990"/>
              <a:buNone/>
            </a:pPr>
            <a:r>
              <a:rPr lang="en" sz="5020"/>
              <a:t>Recipe Sharing Website</a:t>
            </a:r>
            <a:endParaRPr sz="5020"/>
          </a:p>
        </p:txBody>
      </p:sp>
      <p:sp>
        <p:nvSpPr>
          <p:cNvPr id="59" name="Google Shape;59;p13"/>
          <p:cNvSpPr txBox="1"/>
          <p:nvPr>
            <p:ph idx="1" type="subTitle"/>
          </p:nvPr>
        </p:nvSpPr>
        <p:spPr>
          <a:xfrm>
            <a:off x="344250" y="3550650"/>
            <a:ext cx="5838600" cy="577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An ActivityPub Implementation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Details - Fat-marker</a:t>
            </a:r>
            <a:endParaRPr/>
          </a:p>
        </p:txBody>
      </p:sp>
      <p:pic>
        <p:nvPicPr>
          <p:cNvPr id="117" name="Google Shape;117;p22"/>
          <p:cNvPicPr preferRelativeResize="0"/>
          <p:nvPr/>
        </p:nvPicPr>
        <p:blipFill>
          <a:blip r:embed="rId3">
            <a:alphaModFix/>
          </a:blip>
          <a:stretch>
            <a:fillRect/>
          </a:stretch>
        </p:blipFill>
        <p:spPr>
          <a:xfrm>
            <a:off x="815500" y="1286650"/>
            <a:ext cx="7853450" cy="35125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Details - Wireframe</a:t>
            </a:r>
            <a:endParaRPr/>
          </a:p>
        </p:txBody>
      </p:sp>
      <p:pic>
        <p:nvPicPr>
          <p:cNvPr id="123" name="Google Shape;123;p23"/>
          <p:cNvPicPr preferRelativeResize="0"/>
          <p:nvPr/>
        </p:nvPicPr>
        <p:blipFill>
          <a:blip r:embed="rId3">
            <a:alphaModFix/>
          </a:blip>
          <a:stretch>
            <a:fillRect/>
          </a:stretch>
        </p:blipFill>
        <p:spPr>
          <a:xfrm>
            <a:off x="1562250" y="1130675"/>
            <a:ext cx="6019502" cy="382097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Roadmap</a:t>
            </a:r>
            <a:endParaRPr/>
          </a:p>
        </p:txBody>
      </p:sp>
      <p:sp>
        <p:nvSpPr>
          <p:cNvPr id="129" name="Google Shape;129;p24"/>
          <p:cNvSpPr txBox="1"/>
          <p:nvPr>
            <p:ph idx="1" type="body"/>
          </p:nvPr>
        </p:nvSpPr>
        <p:spPr>
          <a:xfrm>
            <a:off x="1629550" y="586950"/>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 total 5 weeks - from week 6 to week 10.</a:t>
            </a:r>
            <a:endParaRPr/>
          </a:p>
        </p:txBody>
      </p:sp>
      <p:pic>
        <p:nvPicPr>
          <p:cNvPr id="130" name="Google Shape;130;p24"/>
          <p:cNvPicPr preferRelativeResize="0"/>
          <p:nvPr/>
        </p:nvPicPr>
        <p:blipFill rotWithShape="1">
          <a:blip r:embed="rId3">
            <a:alphaModFix/>
          </a:blip>
          <a:srcRect b="6428" l="0" r="0" t="0"/>
          <a:stretch/>
        </p:blipFill>
        <p:spPr>
          <a:xfrm>
            <a:off x="1185650" y="1093400"/>
            <a:ext cx="6970599" cy="3818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6" name="Google Shape;136;p25"/>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7" name="Google Shape;137;p2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a:t>
            </a:r>
            <a:endParaRPr/>
          </a:p>
        </p:txBody>
      </p:sp>
      <p:sp>
        <p:nvSpPr>
          <p:cNvPr id="65" name="Google Shape;65;p1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SzPts val="2300"/>
              <a:buChar char="-"/>
            </a:pPr>
            <a:r>
              <a:rPr lang="en" sz="2300"/>
              <a:t>Statement of Purpose</a:t>
            </a:r>
            <a:endParaRPr sz="2300"/>
          </a:p>
          <a:p>
            <a:pPr indent="-374650" lvl="0" marL="457200" rtl="0" algn="l">
              <a:spcBef>
                <a:spcPts val="0"/>
              </a:spcBef>
              <a:spcAft>
                <a:spcPts val="0"/>
              </a:spcAft>
              <a:buSzPts val="2300"/>
              <a:buChar char="-"/>
            </a:pPr>
            <a:r>
              <a:rPr lang="en" sz="2300"/>
              <a:t>User Personas</a:t>
            </a:r>
            <a:endParaRPr sz="2300"/>
          </a:p>
          <a:p>
            <a:pPr indent="-374650" lvl="0" marL="457200" rtl="0" algn="l">
              <a:spcBef>
                <a:spcPts val="0"/>
              </a:spcBef>
              <a:spcAft>
                <a:spcPts val="0"/>
              </a:spcAft>
              <a:buSzPts val="2300"/>
              <a:buChar char="-"/>
            </a:pPr>
            <a:r>
              <a:rPr lang="en" sz="2300"/>
              <a:t>Topics of Risks and Rabbit Holes</a:t>
            </a:r>
            <a:endParaRPr sz="2300"/>
          </a:p>
          <a:p>
            <a:pPr indent="-374650" lvl="0" marL="457200" rtl="0" algn="l">
              <a:spcBef>
                <a:spcPts val="0"/>
              </a:spcBef>
              <a:spcAft>
                <a:spcPts val="0"/>
              </a:spcAft>
              <a:buSzPts val="2300"/>
              <a:buChar char="-"/>
            </a:pPr>
            <a:r>
              <a:rPr lang="en" sz="2300"/>
              <a:t>Details</a:t>
            </a:r>
            <a:endParaRPr sz="2300"/>
          </a:p>
          <a:p>
            <a:pPr indent="-349250" lvl="1" marL="914400" rtl="0" algn="l">
              <a:spcBef>
                <a:spcPts val="0"/>
              </a:spcBef>
              <a:spcAft>
                <a:spcPts val="0"/>
              </a:spcAft>
              <a:buSzPts val="1900"/>
              <a:buChar char="-"/>
            </a:pPr>
            <a:r>
              <a:rPr lang="en" sz="1900"/>
              <a:t>The fat-marker sketches</a:t>
            </a:r>
            <a:endParaRPr sz="1900"/>
          </a:p>
          <a:p>
            <a:pPr indent="-349250" lvl="1" marL="914400" rtl="0" algn="l">
              <a:spcBef>
                <a:spcPts val="0"/>
              </a:spcBef>
              <a:spcAft>
                <a:spcPts val="0"/>
              </a:spcAft>
              <a:buSzPts val="1900"/>
              <a:buChar char="-"/>
            </a:pPr>
            <a:r>
              <a:rPr lang="en" sz="1900"/>
              <a:t>Iteration skeleton</a:t>
            </a:r>
            <a:endParaRPr sz="1900"/>
          </a:p>
          <a:p>
            <a:pPr indent="-349250" lvl="1" marL="914400" rtl="0" algn="l">
              <a:spcBef>
                <a:spcPts val="0"/>
              </a:spcBef>
              <a:spcAft>
                <a:spcPts val="0"/>
              </a:spcAft>
              <a:buSzPts val="1900"/>
              <a:buChar char="-"/>
            </a:pPr>
            <a:r>
              <a:rPr lang="en" sz="1900"/>
              <a:t>Wireframe</a:t>
            </a:r>
            <a:endParaRPr sz="1900"/>
          </a:p>
          <a:p>
            <a:pPr indent="-349250" lvl="0" marL="457200" rtl="0" algn="l">
              <a:spcBef>
                <a:spcPts val="0"/>
              </a:spcBef>
              <a:spcAft>
                <a:spcPts val="0"/>
              </a:spcAft>
              <a:buSzPts val="1900"/>
              <a:buChar char="-"/>
            </a:pPr>
            <a:r>
              <a:rPr lang="en" sz="2300"/>
              <a:t>Roadmap</a:t>
            </a:r>
            <a:endParaRPr sz="1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Statement of Purpose</a:t>
            </a:r>
            <a:endParaRPr/>
          </a:p>
        </p:txBody>
      </p:sp>
      <p:sp>
        <p:nvSpPr>
          <p:cNvPr id="71" name="Google Shape;71;p15"/>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rPr lang="en"/>
              <a:t>Iteratively develop a user-serving, reliable and scalable recipe-sharing social media platform directed primarily toward grad students. It will cater to dietary restrictions and </a:t>
            </a:r>
            <a:r>
              <a:rPr lang="en"/>
              <a:t>promote cultural diversity in its shared recipes. It aims to build meaningful bonds based on shared culinary enthusiasm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Personas</a:t>
            </a:r>
            <a:endParaRPr/>
          </a:p>
        </p:txBody>
      </p:sp>
      <p:sp>
        <p:nvSpPr>
          <p:cNvPr id="77" name="Google Shape;77;p16"/>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Char char="-"/>
            </a:pPr>
            <a:r>
              <a:rPr lang="en"/>
              <a:t>Users who:</a:t>
            </a:r>
            <a:endParaRPr/>
          </a:p>
          <a:p>
            <a:pPr indent="-317500" lvl="1" marL="914400" rtl="0" algn="l">
              <a:spcBef>
                <a:spcPts val="0"/>
              </a:spcBef>
              <a:spcAft>
                <a:spcPts val="0"/>
              </a:spcAft>
              <a:buSzPts val="1400"/>
              <a:buChar char="-"/>
            </a:pPr>
            <a:r>
              <a:rPr lang="en"/>
              <a:t>Are short on time and looking to enhance simple cooking</a:t>
            </a:r>
            <a:endParaRPr/>
          </a:p>
          <a:p>
            <a:pPr indent="-317500" lvl="1" marL="914400" rtl="0" algn="l">
              <a:spcBef>
                <a:spcPts val="0"/>
              </a:spcBef>
              <a:spcAft>
                <a:spcPts val="0"/>
              </a:spcAft>
              <a:buSzPts val="1400"/>
              <a:buChar char="-"/>
            </a:pPr>
            <a:r>
              <a:rPr lang="en"/>
              <a:t>Are less financially able to spend at restaurants and other eateries</a:t>
            </a:r>
            <a:endParaRPr/>
          </a:p>
          <a:p>
            <a:pPr indent="-317500" lvl="1" marL="914400" rtl="0" algn="l">
              <a:spcBef>
                <a:spcPts val="0"/>
              </a:spcBef>
              <a:spcAft>
                <a:spcPts val="0"/>
              </a:spcAft>
              <a:buSzPts val="1400"/>
              <a:buChar char="-"/>
            </a:pPr>
            <a:r>
              <a:rPr lang="en"/>
              <a:t>Would like to making cooking a more social experience</a:t>
            </a:r>
            <a:endParaRPr/>
          </a:p>
          <a:p>
            <a:pPr indent="0" lvl="0" marL="914400" rtl="0" algn="l">
              <a:spcBef>
                <a:spcPts val="1200"/>
              </a:spcBef>
              <a:spcAft>
                <a:spcPts val="0"/>
              </a:spcAft>
              <a:buNone/>
            </a:pPr>
            <a:r>
              <a:t/>
            </a:r>
            <a:endParaRPr/>
          </a:p>
          <a:p>
            <a:pPr indent="0" lvl="0" marL="0" rtl="0" algn="l">
              <a:spcBef>
                <a:spcPts val="1200"/>
              </a:spcBef>
              <a:spcAft>
                <a:spcPts val="1200"/>
              </a:spcAft>
              <a:buNone/>
            </a:pPr>
            <a:r>
              <a:rPr lang="en" sz="1600"/>
              <a:t>**Graduate students fit this typecast!</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Persona: Charlotte Parker</a:t>
            </a:r>
            <a:endParaRPr/>
          </a:p>
        </p:txBody>
      </p:sp>
      <p:sp>
        <p:nvSpPr>
          <p:cNvPr id="83" name="Google Shape;83;p17"/>
          <p:cNvSpPr txBox="1"/>
          <p:nvPr>
            <p:ph idx="1" type="body"/>
          </p:nvPr>
        </p:nvSpPr>
        <p:spPr>
          <a:xfrm>
            <a:off x="3652100" y="1234075"/>
            <a:ext cx="5180100" cy="33348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Age: 28</a:t>
            </a:r>
            <a:endParaRPr/>
          </a:p>
          <a:p>
            <a:pPr indent="0" lvl="0" marL="0" rtl="0" algn="l">
              <a:spcBef>
                <a:spcPts val="1200"/>
              </a:spcBef>
              <a:spcAft>
                <a:spcPts val="0"/>
              </a:spcAft>
              <a:buNone/>
            </a:pPr>
            <a:r>
              <a:rPr lang="en"/>
              <a:t>Occupation: Biology PhD Candidate</a:t>
            </a:r>
            <a:endParaRPr/>
          </a:p>
          <a:p>
            <a:pPr indent="0" lvl="0" marL="0" rtl="0" algn="l">
              <a:spcBef>
                <a:spcPts val="1200"/>
              </a:spcBef>
              <a:spcAft>
                <a:spcPts val="0"/>
              </a:spcAft>
              <a:buNone/>
            </a:pPr>
            <a:r>
              <a:rPr lang="en"/>
              <a:t>Core Needs: </a:t>
            </a:r>
            <a:endParaRPr/>
          </a:p>
          <a:p>
            <a:pPr indent="-308610" lvl="0" marL="457200" rtl="0" algn="l">
              <a:spcBef>
                <a:spcPts val="1200"/>
              </a:spcBef>
              <a:spcAft>
                <a:spcPts val="0"/>
              </a:spcAft>
              <a:buSzPct val="100000"/>
              <a:buChar char="●"/>
            </a:pPr>
            <a:r>
              <a:rPr b="1" lang="en"/>
              <a:t>Time-Efficient Recipes</a:t>
            </a:r>
            <a:r>
              <a:rPr lang="en"/>
              <a:t>: As a PhD candidate who has to juggle studying, lab work, and socializing, Charlotte needs ways to discover quick and simple recipes that worked for her peers in similar living situations</a:t>
            </a:r>
            <a:endParaRPr/>
          </a:p>
          <a:p>
            <a:pPr indent="-308610" lvl="0" marL="457200" rtl="0" algn="l">
              <a:spcBef>
                <a:spcPts val="0"/>
              </a:spcBef>
              <a:spcAft>
                <a:spcPts val="0"/>
              </a:spcAft>
              <a:buSzPct val="100000"/>
              <a:buChar char="●"/>
            </a:pPr>
            <a:r>
              <a:rPr b="1" lang="en"/>
              <a:t>Health and Environmental Consciousness</a:t>
            </a:r>
            <a:r>
              <a:rPr lang="en"/>
              <a:t>: As a vegetarian who is also trying to maintain an environmentally-friendly and nutritious diet, she needs to be able to sort recipes with these criterias with ease</a:t>
            </a:r>
            <a:endParaRPr/>
          </a:p>
          <a:p>
            <a:pPr indent="-308610" lvl="0" marL="457200" rtl="0" algn="l">
              <a:spcBef>
                <a:spcPts val="0"/>
              </a:spcBef>
              <a:spcAft>
                <a:spcPts val="0"/>
              </a:spcAft>
              <a:buSzPct val="100000"/>
              <a:buChar char="●"/>
            </a:pPr>
            <a:r>
              <a:rPr b="1" lang="en"/>
              <a:t>Cooking as a Mother:</a:t>
            </a:r>
            <a:r>
              <a:rPr lang="en"/>
              <a:t> As a young mother, Charlotte would also want recipes for her children that are popular in her demographic</a:t>
            </a:r>
            <a:endParaRPr/>
          </a:p>
        </p:txBody>
      </p:sp>
      <p:pic>
        <p:nvPicPr>
          <p:cNvPr id="84" name="Google Shape;84;p17"/>
          <p:cNvPicPr preferRelativeResize="0"/>
          <p:nvPr/>
        </p:nvPicPr>
        <p:blipFill>
          <a:blip r:embed="rId3">
            <a:alphaModFix/>
          </a:blip>
          <a:stretch>
            <a:fillRect/>
          </a:stretch>
        </p:blipFill>
        <p:spPr>
          <a:xfrm>
            <a:off x="450450" y="1359550"/>
            <a:ext cx="2746949" cy="27469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Persona: Caroline Ghahary</a:t>
            </a:r>
            <a:endParaRPr/>
          </a:p>
        </p:txBody>
      </p:sp>
      <p:sp>
        <p:nvSpPr>
          <p:cNvPr id="90" name="Google Shape;90;p18"/>
          <p:cNvSpPr txBox="1"/>
          <p:nvPr>
            <p:ph idx="1" type="body"/>
          </p:nvPr>
        </p:nvSpPr>
        <p:spPr>
          <a:xfrm>
            <a:off x="4067625" y="1176375"/>
            <a:ext cx="4829100" cy="33348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lang="en"/>
              <a:t>Age: 23</a:t>
            </a:r>
            <a:endParaRPr/>
          </a:p>
          <a:p>
            <a:pPr indent="0" lvl="0" marL="0" rtl="0" algn="l">
              <a:spcBef>
                <a:spcPts val="1200"/>
              </a:spcBef>
              <a:spcAft>
                <a:spcPts val="0"/>
              </a:spcAft>
              <a:buNone/>
            </a:pPr>
            <a:r>
              <a:rPr lang="en"/>
              <a:t>Occupation: Chemical Engineering Masters Student</a:t>
            </a:r>
            <a:endParaRPr/>
          </a:p>
          <a:p>
            <a:pPr indent="0" lvl="0" marL="0" rtl="0" algn="l">
              <a:spcBef>
                <a:spcPts val="1200"/>
              </a:spcBef>
              <a:spcAft>
                <a:spcPts val="0"/>
              </a:spcAft>
              <a:buNone/>
            </a:pPr>
            <a:r>
              <a:rPr lang="en"/>
              <a:t>Core Needs: </a:t>
            </a:r>
            <a:endParaRPr/>
          </a:p>
          <a:p>
            <a:pPr indent="-308610" lvl="0" marL="457200" rtl="0" algn="l">
              <a:spcBef>
                <a:spcPts val="1200"/>
              </a:spcBef>
              <a:spcAft>
                <a:spcPts val="0"/>
              </a:spcAft>
              <a:buSzPct val="100000"/>
              <a:buChar char="●"/>
            </a:pPr>
            <a:r>
              <a:rPr b="1" lang="en"/>
              <a:t>Food Prep:</a:t>
            </a:r>
            <a:r>
              <a:rPr lang="en"/>
              <a:t> As someone who is constantly on the move, Caroline needs recipes that she can cook at once but will last her several meals which she can take as packed meals</a:t>
            </a:r>
            <a:endParaRPr/>
          </a:p>
          <a:p>
            <a:pPr indent="-308610" lvl="0" marL="457200" rtl="0" algn="l">
              <a:spcBef>
                <a:spcPts val="0"/>
              </a:spcBef>
              <a:spcAft>
                <a:spcPts val="0"/>
              </a:spcAft>
              <a:buSzPct val="100000"/>
              <a:buChar char="●"/>
            </a:pPr>
            <a:r>
              <a:rPr b="1" lang="en"/>
              <a:t>Saving and Sharing</a:t>
            </a:r>
            <a:r>
              <a:rPr lang="en"/>
              <a:t>: As a social person, Caroline loves to send recipes to her friends but also keep them somewhere where she can access them quickly herself</a:t>
            </a:r>
            <a:endParaRPr/>
          </a:p>
          <a:p>
            <a:pPr indent="-308610" lvl="0" marL="457200" rtl="0" algn="l">
              <a:spcBef>
                <a:spcPts val="0"/>
              </a:spcBef>
              <a:spcAft>
                <a:spcPts val="0"/>
              </a:spcAft>
              <a:buSzPct val="100000"/>
              <a:buChar char="●"/>
            </a:pPr>
            <a:r>
              <a:rPr b="1" lang="en"/>
              <a:t>Cultural Food Inclusion:</a:t>
            </a:r>
            <a:r>
              <a:rPr lang="en"/>
              <a:t> As someone with an interest in various cuisines,  she wants to use this platform to better understand those cultures by attempting cooking exotic dishes</a:t>
            </a:r>
            <a:endParaRPr b="1"/>
          </a:p>
        </p:txBody>
      </p:sp>
      <p:pic>
        <p:nvPicPr>
          <p:cNvPr id="91" name="Google Shape;91;p18"/>
          <p:cNvPicPr preferRelativeResize="0"/>
          <p:nvPr/>
        </p:nvPicPr>
        <p:blipFill>
          <a:blip r:embed="rId3">
            <a:alphaModFix/>
          </a:blip>
          <a:stretch>
            <a:fillRect/>
          </a:stretch>
        </p:blipFill>
        <p:spPr>
          <a:xfrm>
            <a:off x="556700" y="1170125"/>
            <a:ext cx="3347300" cy="3347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Persona: Dan Akhmetov</a:t>
            </a:r>
            <a:endParaRPr/>
          </a:p>
        </p:txBody>
      </p:sp>
      <p:sp>
        <p:nvSpPr>
          <p:cNvPr id="97" name="Google Shape;97;p19"/>
          <p:cNvSpPr txBox="1"/>
          <p:nvPr>
            <p:ph idx="1" type="body"/>
          </p:nvPr>
        </p:nvSpPr>
        <p:spPr>
          <a:xfrm>
            <a:off x="4067625" y="1176375"/>
            <a:ext cx="4829100" cy="33348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Age: 31</a:t>
            </a:r>
            <a:endParaRPr/>
          </a:p>
          <a:p>
            <a:pPr indent="0" lvl="0" marL="0" rtl="0" algn="l">
              <a:spcBef>
                <a:spcPts val="1200"/>
              </a:spcBef>
              <a:spcAft>
                <a:spcPts val="0"/>
              </a:spcAft>
              <a:buNone/>
            </a:pPr>
            <a:r>
              <a:rPr lang="en"/>
              <a:t>Occupation: Software Engineer at Meta</a:t>
            </a:r>
            <a:endParaRPr/>
          </a:p>
          <a:p>
            <a:pPr indent="0" lvl="0" marL="0" rtl="0" algn="l">
              <a:spcBef>
                <a:spcPts val="1200"/>
              </a:spcBef>
              <a:spcAft>
                <a:spcPts val="0"/>
              </a:spcAft>
              <a:buNone/>
            </a:pPr>
            <a:r>
              <a:rPr lang="en"/>
              <a:t>Core Needs: </a:t>
            </a:r>
            <a:endParaRPr/>
          </a:p>
          <a:p>
            <a:pPr indent="-308610" lvl="0" marL="457200" rtl="0" algn="l">
              <a:spcBef>
                <a:spcPts val="1200"/>
              </a:spcBef>
              <a:spcAft>
                <a:spcPts val="0"/>
              </a:spcAft>
              <a:buSzPct val="100000"/>
              <a:buChar char="●"/>
            </a:pPr>
            <a:r>
              <a:rPr b="1" lang="en"/>
              <a:t>Portion Control</a:t>
            </a:r>
            <a:r>
              <a:rPr b="1" lang="en"/>
              <a:t>:</a:t>
            </a:r>
            <a:r>
              <a:rPr lang="en"/>
              <a:t> Dan spends most of his day in front of a computer, so he needs recipes to accurate data on nutritional values to ensure he stays in shape</a:t>
            </a:r>
            <a:endParaRPr/>
          </a:p>
          <a:p>
            <a:pPr indent="-308610" lvl="0" marL="457200" rtl="0" algn="l">
              <a:spcBef>
                <a:spcPts val="0"/>
              </a:spcBef>
              <a:spcAft>
                <a:spcPts val="0"/>
              </a:spcAft>
              <a:buSzPct val="100000"/>
              <a:buChar char="●"/>
            </a:pPr>
            <a:r>
              <a:rPr b="1" lang="en"/>
              <a:t>Code-Friendly Snacks:</a:t>
            </a:r>
            <a:r>
              <a:rPr lang="en"/>
              <a:t> As a software engineer, Dan would prefer to use the recipe app to make things he can eat while doing work over time-consuming, full-sized meals</a:t>
            </a:r>
            <a:endParaRPr/>
          </a:p>
          <a:p>
            <a:pPr indent="-308610" lvl="0" marL="457200" rtl="0" algn="l">
              <a:spcBef>
                <a:spcPts val="0"/>
              </a:spcBef>
              <a:spcAft>
                <a:spcPts val="0"/>
              </a:spcAft>
              <a:buSzPct val="100000"/>
              <a:buChar char="●"/>
            </a:pPr>
            <a:r>
              <a:rPr b="1" lang="en"/>
              <a:t>Discussion</a:t>
            </a:r>
            <a:r>
              <a:rPr b="1" lang="en"/>
              <a:t>:</a:t>
            </a:r>
            <a:r>
              <a:rPr lang="en"/>
              <a:t> As someone who frequently browses review sites and online discussion forums, Dan would want some comment and rating integration to see how people respond to certain recipes and to unlock extra tips</a:t>
            </a:r>
            <a:endParaRPr b="1"/>
          </a:p>
        </p:txBody>
      </p:sp>
      <p:pic>
        <p:nvPicPr>
          <p:cNvPr id="98" name="Google Shape;98;p19"/>
          <p:cNvPicPr preferRelativeResize="0"/>
          <p:nvPr/>
        </p:nvPicPr>
        <p:blipFill>
          <a:blip r:embed="rId3">
            <a:alphaModFix/>
          </a:blip>
          <a:stretch>
            <a:fillRect/>
          </a:stretch>
        </p:blipFill>
        <p:spPr>
          <a:xfrm>
            <a:off x="601600" y="1133950"/>
            <a:ext cx="3419651" cy="34196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Risks and Rabbit Holes</a:t>
            </a:r>
            <a:endParaRPr/>
          </a:p>
        </p:txBody>
      </p:sp>
      <p:sp>
        <p:nvSpPr>
          <p:cNvPr id="104" name="Google Shape;104;p20"/>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Not catering to dietary restrictions (eg. vegan, lactose intolerant, gluten-free)</a:t>
            </a:r>
            <a:endParaRPr/>
          </a:p>
          <a:p>
            <a:pPr indent="-342900" lvl="0" marL="457200" rtl="0" algn="l">
              <a:spcBef>
                <a:spcPts val="0"/>
              </a:spcBef>
              <a:spcAft>
                <a:spcPts val="0"/>
              </a:spcAft>
              <a:buSzPts val="1800"/>
              <a:buChar char="-"/>
            </a:pPr>
            <a:r>
              <a:rPr lang="en"/>
              <a:t>Lacking cultural/religious diversity in recipes</a:t>
            </a:r>
            <a:endParaRPr/>
          </a:p>
          <a:p>
            <a:pPr indent="-342900" lvl="0" marL="457200" rtl="0" algn="l">
              <a:spcBef>
                <a:spcPts val="0"/>
              </a:spcBef>
              <a:spcAft>
                <a:spcPts val="0"/>
              </a:spcAft>
              <a:buSzPts val="1800"/>
              <a:buChar char="-"/>
            </a:pPr>
            <a:r>
              <a:rPr lang="en"/>
              <a:t>Enforcing user integrity with regard to recipe ownership*</a:t>
            </a:r>
            <a:endParaRPr/>
          </a:p>
          <a:p>
            <a:pPr indent="-342900" lvl="0" marL="457200" rtl="0" algn="l">
              <a:spcBef>
                <a:spcPts val="0"/>
              </a:spcBef>
              <a:spcAft>
                <a:spcPts val="0"/>
              </a:spcAft>
              <a:buSzPts val="1800"/>
              <a:buChar char="-"/>
            </a:pPr>
            <a:r>
              <a:rPr lang="en"/>
              <a:t>Not standardizing recipe quality and format </a:t>
            </a:r>
            <a:endParaRPr/>
          </a:p>
          <a:p>
            <a:pPr indent="-317500" lvl="1" marL="914400" rtl="0" algn="l">
              <a:spcBef>
                <a:spcPts val="0"/>
              </a:spcBef>
              <a:spcAft>
                <a:spcPts val="0"/>
              </a:spcAft>
              <a:buSzPts val="1400"/>
              <a:buChar char="-"/>
            </a:pPr>
            <a:r>
              <a:rPr lang="en"/>
              <a:t>Users with different levels of culinary experience may tend to use different language in their recipes rather than something universally understood (eg. handful of rice vs 2 cups)</a:t>
            </a:r>
            <a:endParaRPr/>
          </a:p>
          <a:p>
            <a:pPr indent="-342900" lvl="0" marL="457200" rtl="0" algn="l">
              <a:spcBef>
                <a:spcPts val="0"/>
              </a:spcBef>
              <a:spcAft>
                <a:spcPts val="0"/>
              </a:spcAft>
              <a:buSzPts val="1800"/>
              <a:buChar char="-"/>
            </a:pPr>
            <a:r>
              <a:rPr lang="en"/>
              <a:t>Not having a robust and easily-understood rating and review system</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Details - Interactions Skeleton</a:t>
            </a:r>
            <a:endParaRPr/>
          </a:p>
        </p:txBody>
      </p:sp>
      <p:sp>
        <p:nvSpPr>
          <p:cNvPr id="110" name="Google Shape;110;p21"/>
          <p:cNvSpPr txBox="1"/>
          <p:nvPr>
            <p:ph idx="1" type="body"/>
          </p:nvPr>
        </p:nvSpPr>
        <p:spPr>
          <a:xfrm>
            <a:off x="5143500" y="1234075"/>
            <a:ext cx="36888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We have 4 main pages - login, home, profile page, and new dish. </a:t>
            </a:r>
            <a:endParaRPr/>
          </a:p>
          <a:p>
            <a:pPr indent="-342900" lvl="0" marL="457200" rtl="0" algn="l">
              <a:spcBef>
                <a:spcPts val="0"/>
              </a:spcBef>
              <a:spcAft>
                <a:spcPts val="0"/>
              </a:spcAft>
              <a:buSzPts val="1800"/>
              <a:buChar char="●"/>
            </a:pPr>
            <a:r>
              <a:rPr lang="en"/>
              <a:t>Pages are shown in rounded boxes.</a:t>
            </a:r>
            <a:endParaRPr/>
          </a:p>
          <a:p>
            <a:pPr indent="-342900" lvl="0" marL="457200" rtl="0" algn="l">
              <a:spcBef>
                <a:spcPts val="0"/>
              </a:spcBef>
              <a:spcAft>
                <a:spcPts val="0"/>
              </a:spcAft>
              <a:buSzPts val="1800"/>
              <a:buChar char="●"/>
            </a:pPr>
            <a:r>
              <a:rPr lang="en"/>
              <a:t>Circles are buttons and have associated connections to pages.</a:t>
            </a:r>
            <a:endParaRPr/>
          </a:p>
          <a:p>
            <a:pPr indent="-342900" lvl="0" marL="457200" rtl="0" algn="l">
              <a:spcBef>
                <a:spcPts val="0"/>
              </a:spcBef>
              <a:spcAft>
                <a:spcPts val="0"/>
              </a:spcAft>
              <a:buSzPts val="1800"/>
              <a:buChar char="●"/>
            </a:pPr>
            <a:r>
              <a:rPr lang="en"/>
              <a:t>Rectangles are elements on each page.</a:t>
            </a:r>
            <a:endParaRPr/>
          </a:p>
        </p:txBody>
      </p:sp>
      <p:pic>
        <p:nvPicPr>
          <p:cNvPr id="111" name="Google Shape;111;p21"/>
          <p:cNvPicPr preferRelativeResize="0"/>
          <p:nvPr/>
        </p:nvPicPr>
        <p:blipFill>
          <a:blip r:embed="rId3">
            <a:alphaModFix/>
          </a:blip>
          <a:stretch>
            <a:fillRect/>
          </a:stretch>
        </p:blipFill>
        <p:spPr>
          <a:xfrm>
            <a:off x="311700" y="1127825"/>
            <a:ext cx="4752876" cy="360167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1AFD1"/>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